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9" r:id="rId3"/>
    <p:sldId id="274" r:id="rId4"/>
    <p:sldId id="276" r:id="rId5"/>
    <p:sldId id="277" r:id="rId6"/>
    <p:sldId id="262" r:id="rId7"/>
    <p:sldId id="278" r:id="rId8"/>
    <p:sldId id="281" r:id="rId9"/>
    <p:sldId id="280" r:id="rId10"/>
    <p:sldId id="283" r:id="rId11"/>
    <p:sldId id="285" r:id="rId12"/>
    <p:sldId id="284" r:id="rId13"/>
    <p:sldId id="286" r:id="rId14"/>
    <p:sldId id="28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FF9966"/>
    <a:srgbClr val="FFCC00"/>
    <a:srgbClr val="99CCFF"/>
    <a:srgbClr val="66FF66"/>
    <a:srgbClr val="E3E4E3"/>
    <a:srgbClr val="E2DDD0"/>
    <a:srgbClr val="EAEAEA"/>
    <a:srgbClr val="F8F4F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061" autoAdjust="0"/>
  </p:normalViewPr>
  <p:slideViewPr>
    <p:cSldViewPr snapToGrid="0">
      <p:cViewPr varScale="1">
        <p:scale>
          <a:sx n="78" d="100"/>
          <a:sy n="78" d="100"/>
        </p:scale>
        <p:origin x="778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655A95-B30B-44CF-A4FC-9990A28BD1C1}" type="datetimeFigureOut">
              <a:rPr lang="en-IL" smtClean="0"/>
              <a:t>06/02/2023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6E982-DD09-4DE0-8DFF-E86F95FE7B9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02756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6E982-DD09-4DE0-8DFF-E86F95FE7B99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43585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F725-953F-4A61-93E5-AF68A23E5D8D}" type="datetime8">
              <a:rPr lang="en-IL" smtClean="0"/>
              <a:t>06/02/2023 16:20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48581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0378-A36C-455B-9363-E69DF785076F}" type="datetime8">
              <a:rPr lang="en-IL" smtClean="0"/>
              <a:t>06/02/2023 16:20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4522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39057-0776-49E8-82EE-5F84DF506050}" type="datetime8">
              <a:rPr lang="en-IL" smtClean="0"/>
              <a:t>06/02/2023 16:20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14482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EB99D-CF1D-455B-8920-5B03A6C43FD7}" type="datetime8">
              <a:rPr lang="en-IL" smtClean="0"/>
              <a:t>06/02/2023 16:20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01242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5B521-77C2-46E8-B1B0-2D2BC1B0E6D0}" type="datetime8">
              <a:rPr lang="en-IL" smtClean="0"/>
              <a:t>06/02/2023 16:20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46506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480D7-8556-4EF5-B516-47CA43BB1958}" type="datetime8">
              <a:rPr lang="en-IL" smtClean="0"/>
              <a:t>06/02/2023 16:20</a:t>
            </a:fld>
            <a:endParaRPr lang="en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047164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83195-EA98-4F41-B8B1-282EFE3B036C}" type="datetime8">
              <a:rPr lang="en-IL" smtClean="0"/>
              <a:t>06/02/2023 16:20</a:t>
            </a:fld>
            <a:endParaRPr lang="en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11401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D36B-FD89-475F-B068-11100B7FC597}" type="datetime8">
              <a:rPr lang="en-IL" smtClean="0"/>
              <a:t>06/02/2023 16:20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01869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F3A7A-ED8E-4D8B-809B-8FE205BFC8D9}" type="datetime8">
              <a:rPr lang="en-IL" smtClean="0"/>
              <a:t>06/02/2023 16:20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70859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D6578-7188-4F5B-AD59-AAAE00892AF7}" type="datetime8">
              <a:rPr lang="en-IL" smtClean="0"/>
              <a:t>06/02/2023 16:20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0957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6EDAB-6475-463D-A2D7-A43DB9C9091D}" type="datetime8">
              <a:rPr lang="en-IL" smtClean="0"/>
              <a:t>06/02/2023 16:20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0550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03BBD-28CD-4B11-9AA1-8239B99B3850}" type="datetime8">
              <a:rPr lang="en-IL" smtClean="0"/>
              <a:t>06/02/2023 16:20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54324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F666F-1225-425B-952D-3E074FF734D8}" type="datetime8">
              <a:rPr lang="en-IL" smtClean="0"/>
              <a:t>06/02/2023 16:20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55460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C20E-D53C-4267-BAB7-9902FF0B7A6F}" type="datetime8">
              <a:rPr lang="en-IL" smtClean="0"/>
              <a:t>06/02/2023 16:20</a:t>
            </a:fld>
            <a:endParaRPr lang="en-I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85577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D9360-9E89-4A64-A8EE-FC3ED686F043}" type="datetime8">
              <a:rPr lang="en-IL" smtClean="0"/>
              <a:t>06/02/2023 16:20</a:t>
            </a:fld>
            <a:endParaRPr lang="en-I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20496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9F4C4-8C5F-4C95-B4E2-527DCABE66CB}" type="datetime8">
              <a:rPr lang="en-IL" smtClean="0"/>
              <a:t>06/02/2023 16:20</a:t>
            </a:fld>
            <a:endParaRPr lang="en-I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1453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3D99-B20D-4242-ABEC-5DE43FFD1E48}" type="datetime8">
              <a:rPr lang="en-IL" smtClean="0"/>
              <a:t>06/02/2023 16:20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11388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C9889CB-3AF8-4DAA-BE37-2B81852383EE}" type="datetime8">
              <a:rPr lang="en-IL" smtClean="0"/>
              <a:t>06/02/2023 16:20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366969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21.png"/><Relationship Id="rId5" Type="http://schemas.openxmlformats.org/officeDocument/2006/relationships/image" Target="../media/image7.pn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198FB-6A83-F47C-F7E3-1738DDFDB3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Water Turbidity </a:t>
            </a:r>
            <a:r>
              <a:rPr lang="en-US" dirty="0" err="1"/>
              <a:t>Mesurement</a:t>
            </a:r>
            <a:r>
              <a:rPr lang="en-US" dirty="0"/>
              <a:t>-Algorithm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A14220-C7DA-8A8A-FE59-D5126495F0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Nitay ozer</a:t>
            </a:r>
          </a:p>
          <a:p>
            <a:r>
              <a:rPr lang="en-US" dirty="0"/>
              <a:t>Itay mal</a:t>
            </a:r>
          </a:p>
          <a:p>
            <a:r>
              <a:rPr lang="en-US" dirty="0"/>
              <a:t>supervisor adi vainiger</a:t>
            </a:r>
            <a:endParaRPr lang="en-IL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F7E4CE-238F-D105-81E0-6F7FDD0D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02756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CB48A-66EF-73B7-8020-47CB7248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Validating Assumptions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4E90C-75EF-4714-78F7-8D9E792F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IL">
              <a:solidFill>
                <a:srgbClr val="FFFFFF"/>
              </a:solidFill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9A4CFB-2B79-2F62-9426-9E31CE95B5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8931" y="2548281"/>
                <a:ext cx="5122606" cy="3658689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en-US" dirty="0"/>
                  <a:t>Water body is big enough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No reflectance from surroundings.</a:t>
                </a:r>
              </a:p>
              <a:p>
                <a:pPr>
                  <a:buClr>
                    <a:schemeClr val="accent1"/>
                  </a:buClr>
                </a:pPr>
                <a:endParaRPr lang="en-US" dirty="0"/>
              </a:p>
              <a:p>
                <a:pPr marL="0" indent="0">
                  <a:buClr>
                    <a:schemeClr val="accent1"/>
                  </a:buClr>
                  <a:buNone/>
                </a:pPr>
                <a:endParaRPr lang="en-US" dirty="0"/>
              </a:p>
              <a:p>
                <a:pPr marL="0" indent="0">
                  <a:buClr>
                    <a:schemeClr val="accent1"/>
                  </a:buClr>
                  <a:buNone/>
                </a:pPr>
                <a:r>
                  <a:rPr lang="en-US" dirty="0"/>
                  <a:t>We chose to work 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𝒇𝒍𝒐𝒐𝒓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𝒓𝒆𝒇</m:t>
                    </m:r>
                    <m:r>
                      <m:rPr>
                        <m:nor/>
                      </m:rPr>
                      <a:rPr lang="en-US" b="1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9A4CFB-2B79-2F62-9426-9E31CE95B5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931" y="2548281"/>
                <a:ext cx="5122606" cy="3658689"/>
              </a:xfrm>
              <a:blipFill>
                <a:blip r:embed="rId2"/>
                <a:stretch>
                  <a:fillRect l="-1189" t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DB460A2-18C5-3A30-257A-C0C2EA9CA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207" y="2603230"/>
            <a:ext cx="6251463" cy="390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93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CB48A-66EF-73B7-8020-47CB7248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Validating Assumptions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4E90C-75EF-4714-78F7-8D9E792F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IL">
              <a:solidFill>
                <a:srgbClr val="FFFFFF"/>
              </a:solidFill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A4CFB-2B79-2F62-9426-9E31CE95B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dirty="0"/>
              <a:t>Invariant to light source.</a:t>
            </a:r>
          </a:p>
          <a:p>
            <a:pPr marL="0" indent="0">
              <a:buClr>
                <a:schemeClr val="accent1"/>
              </a:buClr>
              <a:buNone/>
            </a:pP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5B56BA-264D-3151-AC96-50206A809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816" y="3072375"/>
            <a:ext cx="5853903" cy="36586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E53C16-5A8F-9BAE-0C9F-7BFF5294D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16" y="3072376"/>
            <a:ext cx="5853903" cy="365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62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CB48A-66EF-73B7-8020-47CB7248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Checking Absorption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4E90C-75EF-4714-78F7-8D9E792F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IL">
              <a:solidFill>
                <a:srgbClr val="FFFFFF"/>
              </a:solidFill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C73ACA-46C7-7F66-879D-02EAD3B48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875" y="2441583"/>
            <a:ext cx="6562121" cy="41013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00187FC-F558-FB6B-8AB9-BC209F8A5A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2454" y="2570044"/>
                <a:ext cx="5122606" cy="3658689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en-US" dirty="0"/>
                  <a:t>Sweeping only 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𝑤𝑎𝑡𝑒𝑟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∈[0,0.5]</m:t>
                    </m:r>
                  </m:oMath>
                </a14:m>
                <a:r>
                  <a:rPr lang="en-US" dirty="0"/>
                  <a:t>.</a:t>
                </a:r>
              </a:p>
              <a:p>
                <a:pPr>
                  <a:buClr>
                    <a:schemeClr val="accent1"/>
                  </a:buCl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𝑤𝑎𝑡𝑒𝑟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0,0,0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>
                  <a:buClr>
                    <a:schemeClr val="accent1"/>
                  </a:buClr>
                </a:pPr>
                <a:endParaRPr lang="en-US" dirty="0"/>
              </a:p>
              <a:p>
                <a:pPr>
                  <a:buClr>
                    <a:schemeClr val="accent1"/>
                  </a:buClr>
                </a:pPr>
                <a:endParaRPr lang="en-US" dirty="0"/>
              </a:p>
              <a:p>
                <a:pPr marL="0" indent="0">
                  <a:buClr>
                    <a:schemeClr val="accent1"/>
                  </a:buClr>
                  <a:buNone/>
                </a:pPr>
                <a:endParaRPr lang="en-US" dirty="0"/>
              </a:p>
              <a:p>
                <a:pPr marL="0" indent="0">
                  <a:buClr>
                    <a:schemeClr val="accent1"/>
                  </a:buClr>
                  <a:buNone/>
                </a:pPr>
                <a:r>
                  <a:rPr lang="en-US" dirty="0"/>
                  <a:t>We can see that the </a:t>
                </a:r>
                <a:endParaRPr lang="en-US" b="1" dirty="0"/>
              </a:p>
            </p:txBody>
          </p:sp>
        </mc:Choice>
        <mc:Fallback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00187FC-F558-FB6B-8AB9-BC209F8A5A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2454" y="2570044"/>
                <a:ext cx="5122606" cy="3658689"/>
              </a:xfrm>
              <a:blipFill>
                <a:blip r:embed="rId3"/>
                <a:stretch>
                  <a:fillRect l="-1310" t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6010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CB48A-66EF-73B7-8020-47CB7248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Checking scatter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4E90C-75EF-4714-78F7-8D9E792F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IL">
              <a:solidFill>
                <a:srgbClr val="FFFFFF"/>
              </a:solidFill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00187FC-F558-FB6B-8AB9-BC209F8A5A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2454" y="2570044"/>
                <a:ext cx="4699391" cy="3658689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en-US" dirty="0"/>
                  <a:t>Sweeping only 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𝑤𝑎𝑡𝑒𝑟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∈[0,0.5]</m:t>
                    </m:r>
                  </m:oMath>
                </a14:m>
                <a:r>
                  <a:rPr lang="en-US" dirty="0"/>
                  <a:t>.</a:t>
                </a:r>
              </a:p>
              <a:p>
                <a:pPr>
                  <a:buClr>
                    <a:schemeClr val="accent1"/>
                  </a:buCl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𝑤𝑎𝑡𝑒𝑟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0,0,0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>
                  <a:buClr>
                    <a:schemeClr val="accent1"/>
                  </a:buClr>
                </a:pPr>
                <a:endParaRPr lang="en-US" dirty="0"/>
              </a:p>
              <a:p>
                <a:pPr>
                  <a:buClr>
                    <a:schemeClr val="accent1"/>
                  </a:buClr>
                </a:pPr>
                <a:endParaRPr lang="en-US" dirty="0"/>
              </a:p>
              <a:p>
                <a:pPr marL="0" indent="0">
                  <a:buClr>
                    <a:schemeClr val="accent1"/>
                  </a:buClr>
                  <a:buNone/>
                </a:pPr>
                <a:endParaRPr lang="en-US" dirty="0"/>
              </a:p>
              <a:p>
                <a:pPr marL="0" indent="0">
                  <a:buClr>
                    <a:schemeClr val="accent1"/>
                  </a:buClr>
                  <a:buNone/>
                </a:pPr>
                <a:r>
                  <a:rPr lang="en-US" dirty="0"/>
                  <a:t>We can see that the graph behavior is </a:t>
                </a:r>
                <a:r>
                  <a:rPr lang="en-US" b="1" dirty="0"/>
                  <a:t>not linear</a:t>
                </a:r>
                <a:r>
                  <a:rPr lang="en-US" dirty="0"/>
                  <a:t>.</a:t>
                </a:r>
                <a:endParaRPr lang="en-US" b="1" dirty="0"/>
              </a:p>
            </p:txBody>
          </p:sp>
        </mc:Choice>
        <mc:Fallback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00187FC-F558-FB6B-8AB9-BC209F8A5A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2454" y="2570044"/>
                <a:ext cx="4699391" cy="3658689"/>
              </a:xfrm>
              <a:blipFill>
                <a:blip r:embed="rId2"/>
                <a:stretch>
                  <a:fillRect l="-1429" t="-1000" r="-2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3AD0A6B-213A-E2BA-AA69-B0FD99676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845" y="2523646"/>
            <a:ext cx="6746018" cy="421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886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CB48A-66EF-73B7-8020-47CB7248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Checking scatter with absorption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4E90C-75EF-4714-78F7-8D9E792F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IL">
              <a:solidFill>
                <a:srgbClr val="FFFFFF"/>
              </a:solidFill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00187FC-F558-FB6B-8AB9-BC209F8A5A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2454" y="2570044"/>
                <a:ext cx="3549443" cy="397866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en-US" dirty="0"/>
                  <a:t>Sweeping only 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𝑤𝑎𝑡𝑒𝑟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∈[0,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.</a:t>
                </a:r>
              </a:p>
              <a:p>
                <a:pPr>
                  <a:buClr>
                    <a:schemeClr val="accent1"/>
                  </a:buCl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𝑤𝑎𝑡𝑒𝑟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0.5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.2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>
                  <a:buClr>
                    <a:schemeClr val="accent1"/>
                  </a:buClr>
                </a:pPr>
                <a:endParaRPr lang="en-US" dirty="0"/>
              </a:p>
              <a:p>
                <a:pPr>
                  <a:buClr>
                    <a:schemeClr val="accent1"/>
                  </a:buClr>
                </a:pPr>
                <a:endParaRPr lang="en-US" dirty="0"/>
              </a:p>
              <a:p>
                <a:pPr marL="0" indent="0">
                  <a:buClr>
                    <a:schemeClr val="accent1"/>
                  </a:buClr>
                  <a:buNone/>
                </a:pPr>
                <a:endParaRPr lang="en-US" dirty="0"/>
              </a:p>
              <a:p>
                <a:pPr marL="0" indent="0">
                  <a:buClr>
                    <a:schemeClr val="accent1"/>
                  </a:buClr>
                  <a:buNone/>
                </a:pPr>
                <a:r>
                  <a:rPr lang="en-US" dirty="0"/>
                  <a:t>We can see that the graph behavior is still </a:t>
                </a:r>
                <a:r>
                  <a:rPr lang="en-US" b="1" dirty="0"/>
                  <a:t>not linear </a:t>
                </a:r>
                <a:r>
                  <a:rPr lang="en-US" dirty="0"/>
                  <a:t>and </a:t>
                </a:r>
                <a:r>
                  <a:rPr lang="en-US" b="1" dirty="0"/>
                  <a:t>different</a:t>
                </a:r>
                <a:r>
                  <a:rPr lang="en-US" dirty="0"/>
                  <a:t> for each channel.</a:t>
                </a:r>
              </a:p>
              <a:p>
                <a:pPr marL="0" indent="0">
                  <a:buClr>
                    <a:schemeClr val="accent1"/>
                  </a:buClr>
                  <a:buNone/>
                </a:pPr>
                <a:endParaRPr lang="en-US" b="1" dirty="0"/>
              </a:p>
            </p:txBody>
          </p:sp>
        </mc:Choice>
        <mc:Fallback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00187FC-F558-FB6B-8AB9-BC209F8A5A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2454" y="2570044"/>
                <a:ext cx="3549443" cy="3978660"/>
              </a:xfrm>
              <a:blipFill>
                <a:blip r:embed="rId2"/>
                <a:stretch>
                  <a:fillRect l="-1890" t="-920" r="-2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9BAB46D-2598-3C6A-1AF3-F33CA48E61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5" r="19567"/>
          <a:stretch/>
        </p:blipFill>
        <p:spPr>
          <a:xfrm>
            <a:off x="8130802" y="2430266"/>
            <a:ext cx="3918765" cy="39995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5F7C90-2F00-A7F1-91BD-E06DEE3F38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4" r="19086"/>
          <a:stretch/>
        </p:blipFill>
        <p:spPr>
          <a:xfrm>
            <a:off x="4061199" y="2430266"/>
            <a:ext cx="4192556" cy="397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50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CB48A-66EF-73B7-8020-47CB7248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RTE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4E90C-75EF-4714-78F7-8D9E792F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IL">
              <a:solidFill>
                <a:srgbClr val="FFFFFF"/>
              </a:solidFill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9A4CFB-2B79-2F62-9426-9E31CE95B5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8930" y="2548281"/>
                <a:ext cx="10479317" cy="3658689"/>
              </a:xfrm>
            </p:spPr>
            <p:txBody>
              <a:bodyPr>
                <a:normAutofit/>
              </a:bodyPr>
              <a:lstStyle/>
              <a:p>
                <a:pPr marL="0" indent="0">
                  <a:buClr>
                    <a:schemeClr val="accent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𝑤𝑎𝑡𝑒𝑟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≜</m:t>
                      </m:r>
                      <m:sSubSup>
                        <m:sSubSupPr>
                          <m:ctrlPr>
                            <a:rPr lang="en-US" sz="4400" b="0" i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d>
                            <m:dPr>
                              <m:ctrlPr>
                                <a:rPr lang="en-US" sz="4400" b="0" i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en-US" sz="4400" b="0" i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44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supHide m:val="on"/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𝐿𝑂</m:t>
                              </m:r>
                              <m:sSub>
                                <m:sSubPr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4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4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𝑤𝑎𝑡𝑒𝑟</m:t>
                                  </m:r>
                                </m:sup>
                              </m:sSup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𝑑𝑋</m:t>
                              </m:r>
                            </m:e>
                          </m:nary>
                        </m:sup>
                      </m:sSup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𝐴𝑚𝑏𝑖𝑒𝑛𝑡</m:t>
                          </m:r>
                        </m:sup>
                      </m:sSubSup>
                    </m:oMath>
                  </m:oMathPara>
                </a14:m>
                <a:endParaRPr lang="en-US" sz="4400" dirty="0"/>
              </a:p>
              <a:p>
                <a:pPr marL="0" indent="0">
                  <a:buClr>
                    <a:schemeClr val="accent1"/>
                  </a:buClr>
                  <a:buNone/>
                </a:pPr>
                <a:r>
                  <a:rPr lang="en-US" sz="2400" dirty="0"/>
                  <a:t>Where:</a:t>
                </a:r>
              </a:p>
              <a:p>
                <a:pPr marL="0" indent="0" algn="ctr">
                  <a:buClr>
                    <a:schemeClr val="accent1"/>
                  </a:buClr>
                  <a:buNone/>
                </a:pPr>
                <a:r>
                  <a:rPr lang="en-US" sz="4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𝑤𝑎𝑡𝑒𝑟</m:t>
                        </m:r>
                      </m:sup>
                    </m:sSup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≜ </m:t>
                    </m:r>
                  </m:oMath>
                </a14:m>
                <a:r>
                  <a:rPr lang="en-US" sz="4000" dirty="0"/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sSubSup>
                              <m:sSubSup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  <m:sup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𝑤𝑎𝑡𝑒𝑟</m:t>
                                </m:r>
                              </m:sup>
                            </m:sSubSup>
                          </m:e>
                        </m:groupChr>
                      </m:e>
                      <m:li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𝐴𝑏𝑠𝑜𝑟𝑝𝑡𝑖𝑜𝑛</m:t>
                        </m:r>
                      </m:lim>
                    </m:limLow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+</m:t>
                    </m:r>
                    <m:limLow>
                      <m:limLow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sSubSup>
                              <m:sSubSup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𝑤𝑎𝑡𝑒𝑟</m:t>
                                </m:r>
                              </m:sup>
                            </m:sSubSup>
                          </m:e>
                        </m:groupChr>
                      </m:e>
                      <m:li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𝑆𝑐𝑎𝑡𝑡𝑒𝑟</m:t>
                        </m:r>
                      </m:lim>
                    </m:limLow>
                  </m:oMath>
                </a14:m>
                <a:endParaRPr lang="en-US" sz="6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9A4CFB-2B79-2F62-9426-9E31CE95B5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930" y="2548281"/>
                <a:ext cx="10479317" cy="3658689"/>
              </a:xfrm>
              <a:blipFill>
                <a:blip r:embed="rId2"/>
                <a:stretch>
                  <a:fillRect l="-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421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CB48A-66EF-73B7-8020-47CB7248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Our Approach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4E90C-75EF-4714-78F7-8D9E792F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IL">
              <a:solidFill>
                <a:srgbClr val="FFFFFF"/>
              </a:solidFill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7F3A95-5EBA-FBB7-8AF1-9CCA4A24DE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156"/>
          <a:stretch/>
        </p:blipFill>
        <p:spPr>
          <a:xfrm>
            <a:off x="291606" y="2237664"/>
            <a:ext cx="11062784" cy="4608185"/>
          </a:xfrm>
          <a:prstGeom prst="rect">
            <a:avLst/>
          </a:prstGeom>
          <a:effectLst/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667B82-D46E-BA75-17C3-39E3DA30294C}"/>
              </a:ext>
            </a:extLst>
          </p:cNvPr>
          <p:cNvCxnSpPr/>
          <p:nvPr/>
        </p:nvCxnSpPr>
        <p:spPr>
          <a:xfrm>
            <a:off x="4198374" y="3500284"/>
            <a:ext cx="4031226" cy="99305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A12AB1-977E-6A3F-8EE7-05E9BB2A726E}"/>
              </a:ext>
            </a:extLst>
          </p:cNvPr>
          <p:cNvCxnSpPr>
            <a:cxnSpLocks/>
          </p:cNvCxnSpPr>
          <p:nvPr/>
        </p:nvCxnSpPr>
        <p:spPr>
          <a:xfrm flipV="1">
            <a:off x="6213987" y="4795179"/>
            <a:ext cx="2015613" cy="1192666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52495D-9594-9D8A-CAFC-C49D2591B768}"/>
              </a:ext>
            </a:extLst>
          </p:cNvPr>
          <p:cNvCxnSpPr>
            <a:cxnSpLocks/>
          </p:cNvCxnSpPr>
          <p:nvPr/>
        </p:nvCxnSpPr>
        <p:spPr>
          <a:xfrm flipV="1">
            <a:off x="5978013" y="4709652"/>
            <a:ext cx="2133600" cy="48817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94328E9-029F-307A-3E5A-09ECBC4B79F8}"/>
              </a:ext>
            </a:extLst>
          </p:cNvPr>
          <p:cNvCxnSpPr>
            <a:cxnSpLocks/>
          </p:cNvCxnSpPr>
          <p:nvPr/>
        </p:nvCxnSpPr>
        <p:spPr>
          <a:xfrm>
            <a:off x="4345858" y="4032838"/>
            <a:ext cx="3765755" cy="57665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A2A1C53-DEC4-FE86-2A27-7E513E35E5B5}"/>
              </a:ext>
            </a:extLst>
          </p:cNvPr>
          <p:cNvGrpSpPr/>
          <p:nvPr/>
        </p:nvGrpSpPr>
        <p:grpSpPr>
          <a:xfrm>
            <a:off x="4161535" y="3244486"/>
            <a:ext cx="368645" cy="486515"/>
            <a:chOff x="2300330" y="3670143"/>
            <a:chExt cx="368645" cy="486515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CD8C6C3-90EF-ED5A-542F-4FFCCC9034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0748" y="3735466"/>
              <a:ext cx="245806" cy="178025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EFFCD2E-B5B9-C5D3-7DF3-7E6BA78E4A05}"/>
                </a:ext>
              </a:extLst>
            </p:cNvPr>
            <p:cNvCxnSpPr>
              <a:cxnSpLocks/>
            </p:cNvCxnSpPr>
            <p:nvPr/>
          </p:nvCxnSpPr>
          <p:spPr>
            <a:xfrm>
              <a:off x="2300748" y="3906605"/>
              <a:ext cx="368227" cy="4983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9492EDC-B723-4A5D-C632-EEED32E7E12D}"/>
                </a:ext>
              </a:extLst>
            </p:cNvPr>
            <p:cNvCxnSpPr>
              <a:cxnSpLocks/>
            </p:cNvCxnSpPr>
            <p:nvPr/>
          </p:nvCxnSpPr>
          <p:spPr>
            <a:xfrm>
              <a:off x="2300748" y="3915213"/>
              <a:ext cx="207254" cy="163889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F4FFB53-C7FA-32C5-CCDC-E50884BDC164}"/>
                </a:ext>
              </a:extLst>
            </p:cNvPr>
            <p:cNvCxnSpPr>
              <a:cxnSpLocks/>
            </p:cNvCxnSpPr>
            <p:nvPr/>
          </p:nvCxnSpPr>
          <p:spPr>
            <a:xfrm>
              <a:off x="2300330" y="3915213"/>
              <a:ext cx="72301" cy="241445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0833AB3-FDD2-9F80-2040-BE6767E24D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0330" y="3670143"/>
              <a:ext cx="72301" cy="245070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EAC15E0-E0D2-D061-6898-03C01695B49A}"/>
              </a:ext>
            </a:extLst>
          </p:cNvPr>
          <p:cNvGrpSpPr/>
          <p:nvPr/>
        </p:nvGrpSpPr>
        <p:grpSpPr>
          <a:xfrm>
            <a:off x="4345440" y="3761731"/>
            <a:ext cx="368645" cy="486515"/>
            <a:chOff x="2300330" y="3670143"/>
            <a:chExt cx="368645" cy="486515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2BC8853-1924-EC25-C97E-9DAB158338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0748" y="3735466"/>
              <a:ext cx="245806" cy="178025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5E1BCAB-0141-4515-BAE3-A4EF2FC2D7D5}"/>
                </a:ext>
              </a:extLst>
            </p:cNvPr>
            <p:cNvCxnSpPr>
              <a:cxnSpLocks/>
            </p:cNvCxnSpPr>
            <p:nvPr/>
          </p:nvCxnSpPr>
          <p:spPr>
            <a:xfrm>
              <a:off x="2300748" y="3906605"/>
              <a:ext cx="368227" cy="4983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44583CB-F91D-8AEC-E791-A6D8C7DA0561}"/>
                </a:ext>
              </a:extLst>
            </p:cNvPr>
            <p:cNvCxnSpPr>
              <a:cxnSpLocks/>
            </p:cNvCxnSpPr>
            <p:nvPr/>
          </p:nvCxnSpPr>
          <p:spPr>
            <a:xfrm>
              <a:off x="2300748" y="3915213"/>
              <a:ext cx="207254" cy="163889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4AC1E9A-45C2-5E98-2BB0-DBC9F46EFC3C}"/>
                </a:ext>
              </a:extLst>
            </p:cNvPr>
            <p:cNvCxnSpPr>
              <a:cxnSpLocks/>
            </p:cNvCxnSpPr>
            <p:nvPr/>
          </p:nvCxnSpPr>
          <p:spPr>
            <a:xfrm>
              <a:off x="2300330" y="3915213"/>
              <a:ext cx="72301" cy="241445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4C64635-2FB2-DE7A-D9B7-FB96D6083B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0330" y="3670143"/>
              <a:ext cx="72301" cy="245070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69BF002-FC15-C5E0-B1BE-5BC19DEB8092}"/>
              </a:ext>
            </a:extLst>
          </p:cNvPr>
          <p:cNvGrpSpPr/>
          <p:nvPr/>
        </p:nvGrpSpPr>
        <p:grpSpPr>
          <a:xfrm>
            <a:off x="5915362" y="4939823"/>
            <a:ext cx="368645" cy="486515"/>
            <a:chOff x="2300330" y="3670143"/>
            <a:chExt cx="368645" cy="486515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134E12B-BEEF-02D8-6BAB-E3FA3D3199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0748" y="3735466"/>
              <a:ext cx="245806" cy="178025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37286AB-4331-99E3-DEFE-D05D59341793}"/>
                </a:ext>
              </a:extLst>
            </p:cNvPr>
            <p:cNvCxnSpPr>
              <a:cxnSpLocks/>
            </p:cNvCxnSpPr>
            <p:nvPr/>
          </p:nvCxnSpPr>
          <p:spPr>
            <a:xfrm>
              <a:off x="2300748" y="3906605"/>
              <a:ext cx="368227" cy="4983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796B658C-1C7B-55A8-0D7C-75E96473FF00}"/>
                </a:ext>
              </a:extLst>
            </p:cNvPr>
            <p:cNvCxnSpPr>
              <a:cxnSpLocks/>
            </p:cNvCxnSpPr>
            <p:nvPr/>
          </p:nvCxnSpPr>
          <p:spPr>
            <a:xfrm>
              <a:off x="2300748" y="3915213"/>
              <a:ext cx="207254" cy="163889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68BC033-6A36-F973-5848-0E893F7629CB}"/>
                </a:ext>
              </a:extLst>
            </p:cNvPr>
            <p:cNvCxnSpPr>
              <a:cxnSpLocks/>
            </p:cNvCxnSpPr>
            <p:nvPr/>
          </p:nvCxnSpPr>
          <p:spPr>
            <a:xfrm>
              <a:off x="2300330" y="3915213"/>
              <a:ext cx="72301" cy="241445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27D11D4-C750-4E1D-24BA-6196570732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0330" y="3670143"/>
              <a:ext cx="72301" cy="245070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BF5514-3E8D-FE8B-2775-C8A07D1DDB9C}"/>
              </a:ext>
            </a:extLst>
          </p:cNvPr>
          <p:cNvGrpSpPr/>
          <p:nvPr/>
        </p:nvGrpSpPr>
        <p:grpSpPr>
          <a:xfrm>
            <a:off x="6161586" y="5752869"/>
            <a:ext cx="368645" cy="486515"/>
            <a:chOff x="2300330" y="3670143"/>
            <a:chExt cx="368645" cy="486515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F36C9DE-868A-6419-7A12-1FE7348B82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0748" y="3735466"/>
              <a:ext cx="245806" cy="178025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1494A75-ADE9-40EF-A09D-B3E9C0D1546D}"/>
                </a:ext>
              </a:extLst>
            </p:cNvPr>
            <p:cNvCxnSpPr>
              <a:cxnSpLocks/>
            </p:cNvCxnSpPr>
            <p:nvPr/>
          </p:nvCxnSpPr>
          <p:spPr>
            <a:xfrm>
              <a:off x="2300748" y="3906605"/>
              <a:ext cx="368227" cy="4983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C789422-2C65-44C6-5026-F3CDA939B9B9}"/>
                </a:ext>
              </a:extLst>
            </p:cNvPr>
            <p:cNvCxnSpPr>
              <a:cxnSpLocks/>
            </p:cNvCxnSpPr>
            <p:nvPr/>
          </p:nvCxnSpPr>
          <p:spPr>
            <a:xfrm>
              <a:off x="2300748" y="3915213"/>
              <a:ext cx="207254" cy="163889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44BEBF1-B6A6-011F-5B39-FDCB4BDD2E78}"/>
                </a:ext>
              </a:extLst>
            </p:cNvPr>
            <p:cNvCxnSpPr>
              <a:cxnSpLocks/>
            </p:cNvCxnSpPr>
            <p:nvPr/>
          </p:nvCxnSpPr>
          <p:spPr>
            <a:xfrm>
              <a:off x="2300330" y="3915213"/>
              <a:ext cx="72301" cy="241445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317E06F5-7FB5-3774-DDEA-6F6E184459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0330" y="3670143"/>
              <a:ext cx="72301" cy="245070"/>
            </a:xfrm>
            <a:prstGeom prst="straightConnector1">
              <a:avLst/>
            </a:prstGeom>
            <a:ln>
              <a:solidFill>
                <a:srgbClr val="FF99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F685CA-06E2-DC84-133A-5834D2B9CFAA}"/>
              </a:ext>
            </a:extLst>
          </p:cNvPr>
          <p:cNvGrpSpPr/>
          <p:nvPr/>
        </p:nvGrpSpPr>
        <p:grpSpPr>
          <a:xfrm>
            <a:off x="6265631" y="2150955"/>
            <a:ext cx="1751138" cy="1062504"/>
            <a:chOff x="6284007" y="1948960"/>
            <a:chExt cx="1751138" cy="1062504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09AF776-9813-F18E-7D5A-7C95C2D24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4007" y="1948960"/>
              <a:ext cx="1236796" cy="965191"/>
            </a:xfrm>
            <a:prstGeom prst="straightConnector1">
              <a:avLst/>
            </a:prstGeom>
            <a:ln w="57150">
              <a:solidFill>
                <a:srgbClr val="FFC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572FECA-8EEE-408F-DF58-35668E17B1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0231" y="2007033"/>
              <a:ext cx="1236796" cy="965191"/>
            </a:xfrm>
            <a:prstGeom prst="straightConnector1">
              <a:avLst/>
            </a:prstGeom>
            <a:ln w="57150">
              <a:solidFill>
                <a:srgbClr val="FFC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5FC546AE-7A72-4516-574A-BBA7FBC90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98349" y="2046273"/>
              <a:ext cx="1236796" cy="965191"/>
            </a:xfrm>
            <a:prstGeom prst="straightConnector1">
              <a:avLst/>
            </a:prstGeom>
            <a:ln w="57150">
              <a:solidFill>
                <a:srgbClr val="FFC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1CB13E38-D24B-5A0A-B89E-A1C9B5B94E01}"/>
              </a:ext>
            </a:extLst>
          </p:cNvPr>
          <p:cNvSpPr txBox="1"/>
          <p:nvPr/>
        </p:nvSpPr>
        <p:spPr>
          <a:xfrm>
            <a:off x="7325445" y="2689914"/>
            <a:ext cx="1057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Natural light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79E5482-2FB3-1BBD-D968-AF5A4037BEAC}"/>
                  </a:ext>
                </a:extLst>
              </p:cNvPr>
              <p:cNvSpPr txBox="1"/>
              <p:nvPr/>
            </p:nvSpPr>
            <p:spPr>
              <a:xfrm>
                <a:off x="7781519" y="4038681"/>
                <a:ext cx="1057135" cy="394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  <m:sup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𝒘𝒂𝒕𝒆𝒓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79E5482-2FB3-1BBD-D968-AF5A4037B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1519" y="4038681"/>
                <a:ext cx="1057135" cy="394210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2843841-329E-A90C-E70F-1351E6A98C60}"/>
                  </a:ext>
                </a:extLst>
              </p:cNvPr>
              <p:cNvSpPr txBox="1"/>
              <p:nvPr/>
            </p:nvSpPr>
            <p:spPr>
              <a:xfrm>
                <a:off x="4230777" y="3037551"/>
                <a:ext cx="1057135" cy="462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  <m:sup>
                          <m:d>
                            <m:d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2843841-329E-A90C-E70F-1351E6A98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777" y="3037551"/>
                <a:ext cx="1057135" cy="462114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Speech Bubble: Rectangle with Corners Rounded 71">
                <a:extLst>
                  <a:ext uri="{FF2B5EF4-FFF2-40B4-BE49-F238E27FC236}">
                    <a16:creationId xmlns:a16="http://schemas.microsoft.com/office/drawing/2014/main" id="{C4355ED3-9249-0A6F-151D-E36624D2CD2D}"/>
                  </a:ext>
                </a:extLst>
              </p:cNvPr>
              <p:cNvSpPr/>
              <p:nvPr/>
            </p:nvSpPr>
            <p:spPr>
              <a:xfrm>
                <a:off x="6141099" y="3515296"/>
                <a:ext cx="857869" cy="385425"/>
              </a:xfrm>
              <a:prstGeom prst="wedgeRoundRectCallout">
                <a:avLst>
                  <a:gd name="adj1" fmla="val -33440"/>
                  <a:gd name="adj2" fmla="val 72704"/>
                  <a:gd name="adj3" fmla="val 1666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𝐿𝑂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2" name="Speech Bubble: Rectangle with Corners Rounded 71">
                <a:extLst>
                  <a:ext uri="{FF2B5EF4-FFF2-40B4-BE49-F238E27FC236}">
                    <a16:creationId xmlns:a16="http://schemas.microsoft.com/office/drawing/2014/main" id="{C4355ED3-9249-0A6F-151D-E36624D2CD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099" y="3515296"/>
                <a:ext cx="857869" cy="385425"/>
              </a:xfrm>
              <a:prstGeom prst="wedgeRoundRectCallout">
                <a:avLst>
                  <a:gd name="adj1" fmla="val -33440"/>
                  <a:gd name="adj2" fmla="val 72704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5CF0EA9-095F-F298-9C9C-9E5AA62BEF99}"/>
                  </a:ext>
                </a:extLst>
              </p:cNvPr>
              <p:cNvSpPr txBox="1"/>
              <p:nvPr/>
            </p:nvSpPr>
            <p:spPr>
              <a:xfrm>
                <a:off x="1258967" y="2843801"/>
                <a:ext cx="14419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p>
                          <m: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𝒘𝒂𝒕𝒆𝒓</m:t>
                          </m:r>
                        </m:sup>
                      </m:sSup>
                    </m:oMath>
                  </m:oMathPara>
                </a14:m>
                <a:endParaRPr lang="en-US" sz="2800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5CF0EA9-095F-F298-9C9C-9E5AA62BE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967" y="2843801"/>
                <a:ext cx="144197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37074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CB48A-66EF-73B7-8020-47CB7248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Basic Assumptions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4E90C-75EF-4714-78F7-8D9E792F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IL">
              <a:solidFill>
                <a:srgbClr val="FFFFFF"/>
              </a:solidFill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9A4CFB-2B79-2F62-9426-9E31CE95B5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8931" y="2548281"/>
                <a:ext cx="5122606" cy="3658689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en-US" dirty="0"/>
                  <a:t>Consistency of water turbidity in water body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𝒘𝒂𝒕𝒆𝒓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𝒄𝒐𝒏𝒔𝒕</m:t>
                    </m:r>
                  </m:oMath>
                </a14:m>
                <a:r>
                  <a:rPr lang="en-US" dirty="0"/>
                  <a:t>.</a:t>
                </a:r>
              </a:p>
              <a:p>
                <a:pPr>
                  <a:buClr>
                    <a:schemeClr val="accent1"/>
                  </a:buClr>
                </a:pPr>
                <a:r>
                  <a:rPr lang="en-US" dirty="0"/>
                  <a:t>Invariant to light source.</a:t>
                </a:r>
              </a:p>
              <a:p>
                <a:pPr>
                  <a:buClr>
                    <a:schemeClr val="accent1"/>
                  </a:buClr>
                </a:pPr>
                <a:r>
                  <a:rPr lang="en-US" dirty="0"/>
                  <a:t>Water body is big enough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No reflectance from surroundings.</a:t>
                </a:r>
              </a:p>
              <a:p>
                <a:pPr>
                  <a:buClr>
                    <a:schemeClr val="accent1"/>
                  </a:buClr>
                </a:pPr>
                <a:r>
                  <a:rPr lang="en-US" dirty="0"/>
                  <a:t>No environment interference 			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⇒ </m:t>
                    </m:r>
                    <m:sSubSup>
                      <m:sSub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𝑨𝒎𝒃𝒊𝒆𝒏𝒕</m:t>
                        </m:r>
                      </m:sup>
                    </m:sSubSup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≪</m:t>
                    </m:r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  <m:sup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</m:d>
                      </m:sup>
                    </m:sSub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supHide m:val="on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𝑳𝑶</m:t>
                            </m:r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𝒑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  <m: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𝒘𝒂𝒕𝒆𝒓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𝒅𝑿</m:t>
                            </m:r>
                          </m:e>
                        </m:nary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Clr>
                    <a:schemeClr val="accent1"/>
                  </a:buClr>
                  <a:buNone/>
                </a:pPr>
                <a:endParaRPr lang="en-US" b="1" dirty="0"/>
              </a:p>
              <a:p>
                <a:pPr marL="0" indent="0">
                  <a:buClr>
                    <a:schemeClr val="accent1"/>
                  </a:buClr>
                  <a:buNone/>
                </a:pPr>
                <a:r>
                  <a:rPr lang="en-US" dirty="0"/>
                  <a:t>From the above:</a:t>
                </a:r>
              </a:p>
              <a:p>
                <a:pPr marL="0" indent="0">
                  <a:buClr>
                    <a:schemeClr val="accent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𝒘𝒂𝒕𝒆𝒓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  <m:sup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𝒘𝒂𝒕𝒆𝒓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Clr>
                    <a:schemeClr val="accent1"/>
                  </a:buClr>
                  <a:buNone/>
                </a:pPr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9A4CFB-2B79-2F62-9426-9E31CE95B5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931" y="2548281"/>
                <a:ext cx="5122606" cy="3658689"/>
              </a:xfrm>
              <a:blipFill>
                <a:blip r:embed="rId2"/>
                <a:stretch>
                  <a:fillRect l="-1070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phic 5">
            <a:extLst>
              <a:ext uri="{FF2B5EF4-FFF2-40B4-BE49-F238E27FC236}">
                <a16:creationId xmlns:a16="http://schemas.microsoft.com/office/drawing/2014/main" id="{8F7F3A95-5EBA-FBB7-8AF1-9CCA4A24D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5007" y="2382921"/>
            <a:ext cx="6612193" cy="4183044"/>
          </a:xfrm>
          <a:prstGeom prst="rect">
            <a:avLst/>
          </a:prstGeom>
          <a:effectLst/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517E123-14CB-3186-5BF0-41324C3C0A7E}"/>
              </a:ext>
            </a:extLst>
          </p:cNvPr>
          <p:cNvCxnSpPr>
            <a:cxnSpLocks/>
          </p:cNvCxnSpPr>
          <p:nvPr/>
        </p:nvCxnSpPr>
        <p:spPr>
          <a:xfrm>
            <a:off x="7698658" y="4688716"/>
            <a:ext cx="2290916" cy="542045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E636E2-D646-7FE6-A3D4-4680AC5DD688}"/>
              </a:ext>
            </a:extLst>
          </p:cNvPr>
          <p:cNvCxnSpPr>
            <a:cxnSpLocks/>
          </p:cNvCxnSpPr>
          <p:nvPr/>
        </p:nvCxnSpPr>
        <p:spPr>
          <a:xfrm flipH="1" flipV="1">
            <a:off x="7698240" y="4712555"/>
            <a:ext cx="501655" cy="1667566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85A64AAD-0F6C-9088-3699-73641260243C}"/>
              </a:ext>
            </a:extLst>
          </p:cNvPr>
          <p:cNvSpPr/>
          <p:nvPr/>
        </p:nvSpPr>
        <p:spPr>
          <a:xfrm>
            <a:off x="7624602" y="5327520"/>
            <a:ext cx="648929" cy="62849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394886F-2530-6EA4-9A5D-3D22FAAD725D}"/>
              </a:ext>
            </a:extLst>
          </p:cNvPr>
          <p:cNvCxnSpPr>
            <a:cxnSpLocks/>
          </p:cNvCxnSpPr>
          <p:nvPr/>
        </p:nvCxnSpPr>
        <p:spPr>
          <a:xfrm flipV="1">
            <a:off x="9399535" y="5327520"/>
            <a:ext cx="634231" cy="102876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cation Sign 24">
            <a:extLst>
              <a:ext uri="{FF2B5EF4-FFF2-40B4-BE49-F238E27FC236}">
                <a16:creationId xmlns:a16="http://schemas.microsoft.com/office/drawing/2014/main" id="{3AA89829-A513-A1C9-96F2-EE70F3438A0C}"/>
              </a:ext>
            </a:extLst>
          </p:cNvPr>
          <p:cNvSpPr/>
          <p:nvPr/>
        </p:nvSpPr>
        <p:spPr>
          <a:xfrm>
            <a:off x="9401496" y="5518375"/>
            <a:ext cx="648929" cy="62849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0F9479A-7500-20EC-8386-AA8369008DD6}"/>
              </a:ext>
            </a:extLst>
          </p:cNvPr>
          <p:cNvCxnSpPr>
            <a:cxnSpLocks/>
          </p:cNvCxnSpPr>
          <p:nvPr/>
        </p:nvCxnSpPr>
        <p:spPr>
          <a:xfrm>
            <a:off x="9399535" y="4474443"/>
            <a:ext cx="672934" cy="697066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Multiplication Sign 31">
            <a:extLst>
              <a:ext uri="{FF2B5EF4-FFF2-40B4-BE49-F238E27FC236}">
                <a16:creationId xmlns:a16="http://schemas.microsoft.com/office/drawing/2014/main" id="{1D5E562C-FEF0-B087-AE92-20132D04AD37}"/>
              </a:ext>
            </a:extLst>
          </p:cNvPr>
          <p:cNvSpPr/>
          <p:nvPr/>
        </p:nvSpPr>
        <p:spPr>
          <a:xfrm>
            <a:off x="9382092" y="4438306"/>
            <a:ext cx="648929" cy="62849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B8D40E7-6BDE-3D18-25A0-EB295A0F727C}"/>
                  </a:ext>
                </a:extLst>
              </p:cNvPr>
              <p:cNvSpPr txBox="1"/>
              <p:nvPr/>
            </p:nvSpPr>
            <p:spPr>
              <a:xfrm>
                <a:off x="8882499" y="4161071"/>
                <a:ext cx="1057135" cy="4110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𝑨𝒎𝒃𝒊𝒆𝒏𝒕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B8D40E7-6BDE-3D18-25A0-EB295A0F7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2499" y="4161071"/>
                <a:ext cx="1057135" cy="411010"/>
              </a:xfrm>
              <a:prstGeom prst="rect">
                <a:avLst/>
              </a:prstGeom>
              <a:blipFill>
                <a:blip r:embed="rId5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AE03FB80-2212-3669-BBD1-EFD9800C0798}"/>
              </a:ext>
            </a:extLst>
          </p:cNvPr>
          <p:cNvGrpSpPr/>
          <p:nvPr/>
        </p:nvGrpSpPr>
        <p:grpSpPr>
          <a:xfrm>
            <a:off x="7755960" y="3255903"/>
            <a:ext cx="1460980" cy="798031"/>
            <a:chOff x="6284008" y="1948960"/>
            <a:chExt cx="1751137" cy="1062504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7A0D4AB-B28E-DF9B-257D-B7BC386641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4008" y="1948960"/>
              <a:ext cx="1236797" cy="965191"/>
            </a:xfrm>
            <a:prstGeom prst="straightConnector1">
              <a:avLst/>
            </a:prstGeom>
            <a:ln w="38100">
              <a:solidFill>
                <a:srgbClr val="FF9966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5E107E5-AAD8-305E-A037-CD33C3DF21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0231" y="2007033"/>
              <a:ext cx="1236796" cy="965191"/>
            </a:xfrm>
            <a:prstGeom prst="straightConnector1">
              <a:avLst/>
            </a:prstGeom>
            <a:ln w="57150">
              <a:solidFill>
                <a:srgbClr val="FF99FF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BF86227-D817-1471-71B8-FC21238EDC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98349" y="2046273"/>
              <a:ext cx="1236796" cy="965191"/>
            </a:xfrm>
            <a:prstGeom prst="straightConnector1">
              <a:avLst/>
            </a:prstGeom>
            <a:ln w="76200">
              <a:solidFill>
                <a:srgbClr val="FFC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498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9FCB48A-66EF-73B7-8020-47CB7248AEF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48930" y="629267"/>
                <a:ext cx="9252154" cy="1016654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EBEBEB"/>
                    </a:solidFill>
                  </a:rPr>
                  <a:t>Calculating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>
                            <a:solidFill>
                              <a:srgbClr val="EBEBEB"/>
                            </a:solidFill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rgbClr val="EBEBEB"/>
                            </a:solidFill>
                          </a:rPr>
                          <m:t>𝜷</m:t>
                        </m:r>
                      </m:e>
                      <m:sup>
                        <m:r>
                          <a:rPr lang="en-US">
                            <a:solidFill>
                              <a:srgbClr val="EBEBEB"/>
                            </a:solidFill>
                          </a:rPr>
                          <m:t>𝒘𝒂𝒕𝒆𝒓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EBEBEB"/>
                    </a:solidFill>
                  </a:rPr>
                  <a:t> with 2 Targets</a:t>
                </a:r>
                <a:endParaRPr lang="en-IL" dirty="0">
                  <a:solidFill>
                    <a:srgbClr val="EBEBEB"/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9FCB48A-66EF-73B7-8020-47CB7248AE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48930" y="629267"/>
                <a:ext cx="9252154" cy="1016654"/>
              </a:xfrm>
              <a:blipFill>
                <a:blip r:embed="rId3"/>
                <a:stretch>
                  <a:fillRect l="-2503" t="-11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4E90C-75EF-4714-78F7-8D9E792F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IL">
              <a:solidFill>
                <a:srgbClr val="FFFFFF"/>
              </a:solidFill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9A4CFB-2B79-2F62-9426-9E31CE95B5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8931" y="2548281"/>
                <a:ext cx="5122606" cy="3658689"/>
              </a:xfrm>
            </p:spPr>
            <p:txBody>
              <a:bodyPr>
                <a:normAutofit/>
              </a:bodyPr>
              <a:lstStyle/>
              <a:p>
                <a:pPr marL="0" indent="0">
                  <a:buClr>
                    <a:schemeClr val="accent1"/>
                  </a:buClr>
                  <a:buNone/>
                </a:pPr>
                <a:r>
                  <a:rPr lang="en-US" dirty="0"/>
                  <a:t>From 1st target:</a:t>
                </a:r>
              </a:p>
              <a:p>
                <a:pPr marL="0" indent="0">
                  <a:buClr>
                    <a:schemeClr val="accent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𝒘𝒂𝒕𝒆𝒓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  <m:sup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p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𝒘𝒂𝒕𝒆𝒓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b="1" dirty="0"/>
              </a:p>
              <a:p>
                <a:pPr marL="0" indent="0">
                  <a:buClr>
                    <a:schemeClr val="accent1"/>
                  </a:buClr>
                  <a:buNone/>
                </a:pPr>
                <a:r>
                  <a:rPr lang="en-US" dirty="0"/>
                  <a:t>From 2nd target:</a:t>
                </a:r>
              </a:p>
              <a:p>
                <a:pPr marL="0" indent="0">
                  <a:buClr>
                    <a:schemeClr val="accent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𝒘𝒂𝒕𝒆𝒓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  <m:sup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p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𝒘𝒂𝒕𝒆𝒓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b="1" dirty="0"/>
              </a:p>
              <a:p>
                <a:pPr marL="0" indent="0">
                  <a:buClr>
                    <a:schemeClr val="accent1"/>
                  </a:buClr>
                  <a:buNone/>
                </a:pPr>
                <a:endParaRPr lang="en-US" b="1" dirty="0"/>
              </a:p>
              <a:p>
                <a:pPr marL="0" indent="0">
                  <a:buClr>
                    <a:schemeClr val="accent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𝒘𝒂𝒕𝒆𝒓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𝒍𝒏</m:t>
                              </m:r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𝑰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𝒘𝒂𝒕𝒆𝒓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𝑰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𝒘𝒂𝒕𝒆𝒓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num>
                            <m:den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den>
                          </m:f>
                        </m:e>
                      </m:borderBox>
                    </m:oMath>
                  </m:oMathPara>
                </a14:m>
                <a:endParaRPr lang="en-US" b="1" dirty="0"/>
              </a:p>
              <a:p>
                <a:pPr marL="0" indent="0">
                  <a:buClr>
                    <a:schemeClr val="accent1"/>
                  </a:buClr>
                  <a:buNone/>
                </a:pPr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9A4CFB-2B79-2F62-9426-9E31CE95B5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931" y="2548281"/>
                <a:ext cx="5122606" cy="3658689"/>
              </a:xfrm>
              <a:blipFill>
                <a:blip r:embed="rId4"/>
                <a:stretch>
                  <a:fillRect l="-1189" t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phic 5">
            <a:extLst>
              <a:ext uri="{FF2B5EF4-FFF2-40B4-BE49-F238E27FC236}">
                <a16:creationId xmlns:a16="http://schemas.microsoft.com/office/drawing/2014/main" id="{8F7F3A95-5EBA-FBB7-8AF1-9CCA4A24DE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75007" y="2382921"/>
            <a:ext cx="6612193" cy="4183044"/>
          </a:xfrm>
          <a:prstGeom prst="rect">
            <a:avLst/>
          </a:prstGeom>
          <a:effectLst/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CD7AF90-CF51-211D-7CD9-6D27B8955842}"/>
              </a:ext>
            </a:extLst>
          </p:cNvPr>
          <p:cNvCxnSpPr>
            <a:cxnSpLocks/>
          </p:cNvCxnSpPr>
          <p:nvPr/>
        </p:nvCxnSpPr>
        <p:spPr>
          <a:xfrm>
            <a:off x="7698658" y="4768645"/>
            <a:ext cx="2281084" cy="452284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95A1B0-5653-FBCF-8088-2BED24D49E63}"/>
              </a:ext>
            </a:extLst>
          </p:cNvPr>
          <p:cNvCxnSpPr>
            <a:cxnSpLocks/>
          </p:cNvCxnSpPr>
          <p:nvPr/>
        </p:nvCxnSpPr>
        <p:spPr>
          <a:xfrm flipV="1">
            <a:off x="8719939" y="5317688"/>
            <a:ext cx="1259803" cy="45876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095505-7A16-9C7C-E551-9808B261DA80}"/>
                  </a:ext>
                </a:extLst>
              </p:cNvPr>
              <p:cNvSpPr txBox="1"/>
              <p:nvPr/>
            </p:nvSpPr>
            <p:spPr>
              <a:xfrm>
                <a:off x="9585824" y="4768645"/>
                <a:ext cx="1057135" cy="395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  <m:sup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𝒘𝒂𝒕𝒆𝒓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095505-7A16-9C7C-E551-9808B261D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5824" y="4768645"/>
                <a:ext cx="1057135" cy="395365"/>
              </a:xfrm>
              <a:prstGeom prst="rect">
                <a:avLst/>
              </a:prstGeom>
              <a:blipFill>
                <a:blip r:embed="rId7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BB0726-BE05-8AFB-560C-A94A8EB50E4E}"/>
                  </a:ext>
                </a:extLst>
              </p:cNvPr>
              <p:cNvSpPr txBox="1"/>
              <p:nvPr/>
            </p:nvSpPr>
            <p:spPr>
              <a:xfrm>
                <a:off x="7475168" y="4128710"/>
                <a:ext cx="1057135" cy="462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  <m:sup>
                          <m:d>
                            <m:d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BB0726-BE05-8AFB-560C-A94A8EB50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168" y="4128710"/>
                <a:ext cx="1057135" cy="462114"/>
              </a:xfrm>
              <a:prstGeom prst="rect">
                <a:avLst/>
              </a:prstGeom>
              <a:blipFill>
                <a:blip r:embed="rId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97707AD-8BEF-3AF1-548A-B2526CA3222C}"/>
                  </a:ext>
                </a:extLst>
              </p:cNvPr>
              <p:cNvSpPr txBox="1"/>
              <p:nvPr/>
            </p:nvSpPr>
            <p:spPr>
              <a:xfrm>
                <a:off x="7917895" y="5341570"/>
                <a:ext cx="1057135" cy="462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  <m:sup>
                          <m:d>
                            <m:d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97707AD-8BEF-3AF1-548A-B2526CA32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895" y="5341570"/>
                <a:ext cx="1057135" cy="462114"/>
              </a:xfrm>
              <a:prstGeom prst="rect">
                <a:avLst/>
              </a:prstGeom>
              <a:blipFill>
                <a:blip r:embed="rId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2E8109-9FD6-F544-520C-1110A0BE2568}"/>
                  </a:ext>
                </a:extLst>
              </p:cNvPr>
              <p:cNvSpPr txBox="1"/>
              <p:nvPr/>
            </p:nvSpPr>
            <p:spPr>
              <a:xfrm>
                <a:off x="9585825" y="5536696"/>
                <a:ext cx="1057135" cy="405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  <m:sup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𝒘𝒂𝒕𝒆𝒓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2E8109-9FD6-F544-520C-1110A0BE2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5825" y="5536696"/>
                <a:ext cx="1057135" cy="405367"/>
              </a:xfrm>
              <a:prstGeom prst="rect">
                <a:avLst/>
              </a:prstGeom>
              <a:blipFill>
                <a:blip r:embed="rId10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Brace 17">
            <a:extLst>
              <a:ext uri="{FF2B5EF4-FFF2-40B4-BE49-F238E27FC236}">
                <a16:creationId xmlns:a16="http://schemas.microsoft.com/office/drawing/2014/main" id="{5BFFDC82-4F26-514E-56EB-7D19D4193045}"/>
              </a:ext>
            </a:extLst>
          </p:cNvPr>
          <p:cNvSpPr/>
          <p:nvPr/>
        </p:nvSpPr>
        <p:spPr>
          <a:xfrm rot="16878729">
            <a:off x="8784855" y="3960346"/>
            <a:ext cx="213838" cy="1761207"/>
          </a:xfrm>
          <a:prstGeom prst="rightBrace">
            <a:avLst>
              <a:gd name="adj1" fmla="val 53954"/>
              <a:gd name="adj2" fmla="val 4922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F6E0C97-4A69-BF54-6F45-859D0157367D}"/>
                  </a:ext>
                </a:extLst>
              </p:cNvPr>
              <p:cNvSpPr txBox="1"/>
              <p:nvPr/>
            </p:nvSpPr>
            <p:spPr>
              <a:xfrm>
                <a:off x="8481670" y="4306531"/>
                <a:ext cx="10571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</a:rPr>
                        <m:t>𝚫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F6E0C97-4A69-BF54-6F45-859D01573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1670" y="4306531"/>
                <a:ext cx="1057135" cy="369332"/>
              </a:xfrm>
              <a:prstGeom prst="rect">
                <a:avLst/>
              </a:prstGeom>
              <a:blipFill>
                <a:blip r:embed="rId11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Brace 19">
            <a:extLst>
              <a:ext uri="{FF2B5EF4-FFF2-40B4-BE49-F238E27FC236}">
                <a16:creationId xmlns:a16="http://schemas.microsoft.com/office/drawing/2014/main" id="{9216682C-4E32-8665-A2B7-B5C795ABFFAA}"/>
              </a:ext>
            </a:extLst>
          </p:cNvPr>
          <p:cNvSpPr/>
          <p:nvPr/>
        </p:nvSpPr>
        <p:spPr>
          <a:xfrm rot="4173666">
            <a:off x="9258844" y="5073686"/>
            <a:ext cx="208488" cy="1295019"/>
          </a:xfrm>
          <a:prstGeom prst="rightBrace">
            <a:avLst>
              <a:gd name="adj1" fmla="val 53954"/>
              <a:gd name="adj2" fmla="val 4922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BBC78E-7723-B3A0-15E5-EEC8464FDCF0}"/>
                  </a:ext>
                </a:extLst>
              </p:cNvPr>
              <p:cNvSpPr txBox="1"/>
              <p:nvPr/>
            </p:nvSpPr>
            <p:spPr>
              <a:xfrm>
                <a:off x="9018511" y="5791807"/>
                <a:ext cx="10571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smtClean="0">
                          <a:latin typeface="Cambria Math" panose="02040503050406030204" pitchFamily="18" charset="0"/>
                        </a:rPr>
                        <m:t>𝚫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BBC78E-7723-B3A0-15E5-EEC8464FD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8511" y="5791807"/>
                <a:ext cx="1057135" cy="369332"/>
              </a:xfrm>
              <a:prstGeom prst="rect">
                <a:avLst/>
              </a:prstGeom>
              <a:blipFill>
                <a:blip r:embed="rId1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230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FF078-078A-8B18-7A9F-25023B2CD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E2DDD0"/>
                </a:solidFill>
              </a:rPr>
              <a:t>Measurement</a:t>
            </a:r>
            <a:r>
              <a:rPr lang="en-US" sz="4000" dirty="0"/>
              <a:t> Setup</a:t>
            </a:r>
            <a:endParaRPr lang="en-IL" sz="48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87C3DF1-F029-730E-8618-E20AABF191E6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908558856"/>
                  </p:ext>
                </p:extLst>
              </p:nvPr>
            </p:nvGraphicFramePr>
            <p:xfrm>
              <a:off x="5732424" y="613662"/>
              <a:ext cx="5471310" cy="563067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471310" cy="5630671"/>
                    </a:xfrm>
                    <a:prstGeom prst="rect">
                      <a:avLst/>
                    </a:prstGeom>
                  </am3d:spPr>
                  <am3d:camera>
                    <am3d:pos x="0" y="0" z="605071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921" d="1000000"/>
                    <am3d:preTrans dx="5535194" dy="-5852107" dz="-48895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9255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Content Placeholder 4">
                <a:extLst>
                  <a:ext uri="{FF2B5EF4-FFF2-40B4-BE49-F238E27FC236}">
                    <a16:creationId xmlns:a16="http://schemas.microsoft.com/office/drawing/2014/main" id="{D87C3DF1-F029-730E-8618-E20AABF191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2424" y="613662"/>
                <a:ext cx="5471310" cy="5630671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BD115B-2BEF-5B3F-DC13-4F4321A1F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6</a:t>
            </a:fld>
            <a:endParaRPr lang="en-IL"/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30DDBD68-FC8E-600A-E567-88157282F651}"/>
              </a:ext>
            </a:extLst>
          </p:cNvPr>
          <p:cNvSpPr/>
          <p:nvPr/>
        </p:nvSpPr>
        <p:spPr>
          <a:xfrm>
            <a:off x="1248697" y="1366684"/>
            <a:ext cx="4496726" cy="3017248"/>
          </a:xfrm>
          <a:prstGeom prst="wedgeEllipseCallout">
            <a:avLst>
              <a:gd name="adj1" fmla="val 58129"/>
              <a:gd name="adj2" fmla="val 13164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631446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FF078-078A-8B18-7A9F-25023B2CD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E2DDD0"/>
                </a:solidFill>
              </a:rPr>
              <a:t>Step I – Detecting the Targets </a:t>
            </a:r>
            <a:endParaRPr lang="en-IL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BD115B-2BEF-5B3F-DC13-4F4321A1F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7</a:t>
            </a:fld>
            <a:endParaRPr lang="en-I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880B02-C3FE-5814-839F-C4726422C0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7" b="7932"/>
          <a:stretch/>
        </p:blipFill>
        <p:spPr>
          <a:xfrm>
            <a:off x="745032" y="1750142"/>
            <a:ext cx="7122994" cy="418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63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FF078-078A-8B18-7A9F-25023B2CD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E2DDD0"/>
                </a:solidFill>
              </a:rPr>
              <a:t>Step II – Averaging the Quarters</a:t>
            </a:r>
            <a:endParaRPr lang="en-IL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BD115B-2BEF-5B3F-DC13-4F4321A1F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8</a:t>
            </a:fld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A41B75-8BD8-3E55-D1B3-93EC6AC9D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32" y="1587365"/>
            <a:ext cx="7122994" cy="453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58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FF078-078A-8B18-7A9F-25023B2CD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E2DDD0"/>
                </a:solidFill>
              </a:rPr>
              <a:t>Step III – Calculating</a:t>
            </a:r>
            <a:endParaRPr lang="en-IL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BD115B-2BEF-5B3F-DC13-4F4321A1F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9</a:t>
            </a:fld>
            <a:endParaRPr lang="en-I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A78770-5159-7185-49F9-DD066433B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04" y="1565680"/>
            <a:ext cx="9130331" cy="157081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7CBCE7-309A-905F-759E-BD0543D2604B}"/>
                  </a:ext>
                </a:extLst>
              </p:cNvPr>
              <p:cNvSpPr txBox="1"/>
              <p:nvPr/>
            </p:nvSpPr>
            <p:spPr>
              <a:xfrm>
                <a:off x="503141" y="3746090"/>
                <a:ext cx="3911543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Real Values:</a:t>
                </a:r>
              </a:p>
              <a:p>
                <a:endParaRPr lang="en-US" b="1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0.6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1.2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𝑤𝑎𝑡𝑒𝑟</m:t>
                        </m:r>
                      </m:sup>
                    </m:sSub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= (0.64, 0.64, 0.64)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𝑤𝑎𝑡𝑒𝑟</m:t>
                        </m:r>
                      </m:sup>
                    </m:sSubSup>
                    <m:r>
                      <a:rPr lang="en-US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(0.5, 0.2, 0)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𝑤𝑎𝑡𝑒𝑟</m:t>
                        </m:r>
                      </m:sup>
                    </m:sSup>
                    <m:r>
                      <a:rPr lang="en-US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(1.14, 0.84, 0.64)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7CBCE7-309A-905F-759E-BD0543D26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41" y="3746090"/>
                <a:ext cx="3911543" cy="2308324"/>
              </a:xfrm>
              <a:prstGeom prst="rect">
                <a:avLst/>
              </a:prstGeom>
              <a:blipFill>
                <a:blip r:embed="rId3"/>
                <a:stretch>
                  <a:fillRect l="-1404" t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A5F0E79-C61F-8F15-888F-51319D77B3E4}"/>
                  </a:ext>
                </a:extLst>
              </p:cNvPr>
              <p:cNvSpPr txBox="1"/>
              <p:nvPr/>
            </p:nvSpPr>
            <p:spPr>
              <a:xfrm>
                <a:off x="5250426" y="3746090"/>
                <a:ext cx="4576704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Estimated Values:</a:t>
                </a:r>
              </a:p>
              <a:p>
                <a:endParaRPr lang="en-US" b="1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0.6009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1.2019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𝑤𝑎𝑡𝑒𝑟</m:t>
                        </m:r>
                      </m:sup>
                    </m:sSub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= ???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𝑤𝑎𝑡𝑒𝑟</m:t>
                        </m:r>
                      </m:sup>
                    </m:sSubSup>
                    <m:r>
                      <a:rPr lang="en-US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??? </a:t>
                </a: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𝑤𝑎𝑡𝑒𝑟</m:t>
                        </m:r>
                      </m:sup>
                    </m:sSup>
                    <m:r>
                      <a:rPr lang="en-US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(1.86, 0.91, 0.13)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A5F0E79-C61F-8F15-888F-51319D77B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426" y="3746090"/>
                <a:ext cx="4576704" cy="2308324"/>
              </a:xfrm>
              <a:prstGeom prst="rect">
                <a:avLst/>
              </a:prstGeom>
              <a:blipFill>
                <a:blip r:embed="rId4"/>
                <a:stretch>
                  <a:fillRect l="-1065" t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FCAFA1-866E-5E57-162E-EE55C46A7498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4909570" y="3136490"/>
            <a:ext cx="438902" cy="609600"/>
          </a:xfrm>
          <a:prstGeom prst="straightConnector1">
            <a:avLst/>
          </a:prstGeom>
          <a:ln w="38100">
            <a:solidFill>
              <a:srgbClr val="FF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7537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3543</TotalTime>
  <Words>363</Words>
  <Application>Microsoft Office PowerPoint</Application>
  <PresentationFormat>Widescreen</PresentationFormat>
  <Paragraphs>97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Cambria Math</vt:lpstr>
      <vt:lpstr>Century Gothic</vt:lpstr>
      <vt:lpstr>Wingdings 3</vt:lpstr>
      <vt:lpstr>Ion</vt:lpstr>
      <vt:lpstr>Water Turbidity Mesurement-Algorithm</vt:lpstr>
      <vt:lpstr>RTE</vt:lpstr>
      <vt:lpstr>Our Approach</vt:lpstr>
      <vt:lpstr>Basic Assumptions</vt:lpstr>
      <vt:lpstr>Calculating β^water with 2 Targets</vt:lpstr>
      <vt:lpstr>Measurement Setup</vt:lpstr>
      <vt:lpstr>Step I – Detecting the Targets </vt:lpstr>
      <vt:lpstr>Step II – Averaging the Quarters</vt:lpstr>
      <vt:lpstr>Step III – Calculating</vt:lpstr>
      <vt:lpstr>Validating Assumptions</vt:lpstr>
      <vt:lpstr>Validating Assumptions</vt:lpstr>
      <vt:lpstr>Checking Absorption</vt:lpstr>
      <vt:lpstr>Checking scatter</vt:lpstr>
      <vt:lpstr>Checking scatter with absorption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Crowd sourcing water turbidity information</dc:title>
  <dc:creator>Itay Mal</dc:creator>
  <cp:lastModifiedBy>nitay nitay</cp:lastModifiedBy>
  <cp:revision>93</cp:revision>
  <dcterms:created xsi:type="dcterms:W3CDTF">2022-11-19T13:17:54Z</dcterms:created>
  <dcterms:modified xsi:type="dcterms:W3CDTF">2023-06-03T07:49:27Z</dcterms:modified>
</cp:coreProperties>
</file>